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3" r:id="rId17"/>
  </p:sldIdLst>
  <p:sldSz cx="12192000" cy="6858000"/>
  <p:notesSz cx="6858000" cy="9144000"/>
  <p:embeddedFontLst>
    <p:embeddedFont>
      <p:font typeface="맑은 고딕" panose="020B0503020000020004" pitchFamily="34" charset="-127"/>
      <p:regular r:id="rId19"/>
      <p:bold r:id="rId20"/>
    </p:embeddedFont>
    <p:embeddedFont>
      <p:font typeface="Noto Sans KR Light" panose="020B0200000000000000" pitchFamily="34" charset="-128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60" autoAdjust="0"/>
    <p:restoredTop sz="81690" autoAdjust="0"/>
  </p:normalViewPr>
  <p:slideViewPr>
    <p:cSldViewPr snapToGrid="0">
      <p:cViewPr varScale="1">
        <p:scale>
          <a:sx n="100" d="100"/>
          <a:sy n="100" d="100"/>
        </p:scale>
        <p:origin x="12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2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D2A6C-AF99-4681-9039-30A91078EC94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DE3BD-22FF-46B8-8237-A30D510478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382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해상의 파고 상태를 나타내는 표준으로 </a:t>
            </a:r>
            <a:r>
              <a:rPr kumimoji="1" lang="ko-KR" altLang="en-US" dirty="0" err="1"/>
              <a:t>사용중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104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922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9772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853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621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쇄파가</a:t>
            </a:r>
            <a:r>
              <a:rPr lang="ko-KR" altLang="en-US" dirty="0"/>
              <a:t> 발생하는 해안선 부근이 신호가 강하게 나타남</a:t>
            </a:r>
            <a:r>
              <a:rPr lang="en-US" altLang="ko-KR" dirty="0"/>
              <a:t>. </a:t>
            </a:r>
            <a:r>
              <a:rPr lang="ko-KR" altLang="en-US" dirty="0"/>
              <a:t>따라서 </a:t>
            </a:r>
            <a:r>
              <a:rPr lang="en-US" altLang="ko-KR" dirty="0"/>
              <a:t>wave parameter </a:t>
            </a:r>
            <a:r>
              <a:rPr lang="ko-KR" altLang="en-US" dirty="0"/>
              <a:t>를 얻어내기에 적합함</a:t>
            </a:r>
            <a:r>
              <a:rPr lang="en-US" altLang="ko-KR" dirty="0"/>
              <a:t>. </a:t>
            </a:r>
            <a:r>
              <a:rPr lang="ko-KR" altLang="en-US" dirty="0"/>
              <a:t>따라서 해안선 부근에서 데카르트 좌표계 레이더 이미지를 얻어냄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991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X</a:t>
            </a:r>
            <a:r>
              <a:rPr lang="ko-KR" altLang="en-US" dirty="0"/>
              <a:t>방향 파수</a:t>
            </a:r>
            <a:r>
              <a:rPr lang="en-US" altLang="ko-KR" dirty="0"/>
              <a:t>, Y</a:t>
            </a:r>
            <a:r>
              <a:rPr lang="ko-KR" altLang="en-US" dirty="0"/>
              <a:t>방향 파수</a:t>
            </a:r>
            <a:r>
              <a:rPr lang="en-US" altLang="ko-KR" dirty="0"/>
              <a:t>, </a:t>
            </a:r>
            <a:r>
              <a:rPr lang="ko-KR" altLang="en-US" dirty="0"/>
              <a:t>주파수의 정의역을 가진 스펙트럼으로 변환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스펙트럼이란</a:t>
            </a:r>
            <a:r>
              <a:rPr lang="en-US" altLang="ko-KR" dirty="0"/>
              <a:t>? </a:t>
            </a:r>
            <a:r>
              <a:rPr lang="ko-KR" altLang="en-US" dirty="0"/>
              <a:t>주파수별 신호의 강도 등 주파수가 가지는 성분을 나타냄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775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656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865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7871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Tilt Modulation : </a:t>
            </a:r>
            <a:r>
              <a:rPr lang="ko-KR" altLang="en-US" dirty="0"/>
              <a:t>파도 표면의 법선 방향과 같지 않을 때 발생</a:t>
            </a:r>
            <a:endParaRPr lang="en-US" altLang="ko-KR" dirty="0"/>
          </a:p>
          <a:p>
            <a:r>
              <a:rPr lang="ko-KR" altLang="en-US" dirty="0"/>
              <a:t>이는 경험적으로 </a:t>
            </a:r>
            <a:r>
              <a:rPr lang="ko-KR" altLang="en-US" dirty="0" err="1"/>
              <a:t>얻어짐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861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는 레이더의 종류 및 설치 위치에 따라 달라지는 상수</a:t>
            </a:r>
            <a:endParaRPr lang="en-US" altLang="ko-KR" dirty="0"/>
          </a:p>
          <a:p>
            <a:r>
              <a:rPr lang="en-US" altLang="ko-KR" dirty="0"/>
              <a:t>SNR </a:t>
            </a:r>
            <a:r>
              <a:rPr lang="ko-KR" altLang="en-US" dirty="0"/>
              <a:t>말고 다른 요소도 넣으면 더 좋을 것이라 생각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DE3BD-22FF-46B8-8237-A30D5104781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3969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F21B2C-C48E-8F73-F406-D9905CE9BE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7F2FE3F-6BB1-0E07-7CC7-1D995678DB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8A4140-5801-5BDB-79D2-8643C94B0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D2400C-5A86-E7B3-377C-F8F359105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964EB8-0B51-528F-13F5-20324C8ED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38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0A39EB-6C2D-4F78-D566-FBFBAF5D5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231B64-446D-EFC6-3628-57054BB4D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9B9298-B51C-2C62-A6AB-709C1BE67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53ADA8-8A3B-5F1F-48B8-A5D281F56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C3C6DB-CC67-F1C4-8A3F-8C5404531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011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4F10EF6-CCF3-D0EC-8841-C8849FA7A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4F7BA6-9CD9-5309-3EE7-0498EDA38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0F27C1-A92C-7D4E-654A-A7BFF73DD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074F90-CB46-1BA1-8420-9C2BAED92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F2F507-12EE-D62C-F338-508847204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188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56C896-3512-8860-09F8-ADE766246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4A5674-CB64-CAAE-DDA4-53D674DFB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4C0E9E-0721-6A34-D1CD-CDBBEF2E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D7E741-4180-E243-ADE4-338C1B481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05B7AE-BE19-FF29-8DFE-5AE90C7D9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007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EA680F-6D63-3027-9D61-FF24724DF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8ECCA7-5533-A644-61E1-28DD23C37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C5A7C5-C7F9-E155-AFDE-7A5C5F5F4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64D083-1854-8393-28ED-4A174BF23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75CA42-05A5-4CD2-55FD-3B53CA955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836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D71A9-6184-400A-B64A-2ABB61E71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99C576-C8DB-9635-4AB3-E9E9B6A4BE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57E61A-2910-B00C-9F07-5C8EE8DF9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3BC577-903F-8E3C-8B7D-ABF9A0B69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95100C-0177-AA45-319A-0DE170D4E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538663-997B-1EE4-5CC0-C24B93F6B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253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6DF4D8-32A6-3DB5-9F55-75B0BF36F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937D27-2CFC-2248-D885-D122E704C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600DDD-3079-5768-9EFC-E151122466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F12583-3037-CDF9-CED5-838A47E565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3EA561-C6A2-7700-031F-702CA9F7FD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BC2163-D0D0-0C7F-4934-02437197F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FBDFD2-090B-A6F0-3E02-378F4EDA9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D7CA44-CEE2-9491-8B1A-8A7BF01BD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388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A255E1-2AB7-7BB3-C5C7-3874A0006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7502E2-7BEA-5BF6-EFF2-BF36F02B9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979B585-5DCF-2D80-403D-630B33E35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B0183A5-0A87-03A7-41D5-D78288D41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603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64C85DF-461E-06EE-DBAC-B8B234AD7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DE10722-36ED-B68A-E8FD-6961F658A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0E9884-7488-DA71-92A6-F08676F92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421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56E742-75DF-EB23-62E6-DC0B05D82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9D922D-4E58-1DCB-4850-83A18AFF4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FF979B-D249-89D7-A420-556E5073B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745647-E7AC-F3A2-3329-7D241664B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3382CD-7C14-DFBA-CA40-B66E4DBC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EAB3B2-3AD2-427E-84A8-7BAA69A21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479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932F4B-C612-B65D-96DC-FDB8B06E2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13D54E-ED97-170F-142A-6ADD08F9FB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530163-2F06-7D54-1A00-EFDCCA24E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D322D9-AEF0-F45F-4E30-0C3FE29AC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89D89F-FCE9-4FEA-F8BE-F4C595435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60716C-B075-F875-FED4-295EC5A7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885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ABA8BA-29C6-98F9-1FB4-ED1417979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C69235-4F51-169E-55AF-76F52BEDA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E10C31-DEE1-47DF-2525-CD40633E66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8E8205-FE84-47C2-9360-E6225441B57F}" type="datetimeFigureOut">
              <a:rPr lang="ko-KR" altLang="en-US" smtClean="0"/>
              <a:t>2024. 3. 25.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C6C3AA-722D-E728-25F3-1BD532107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E4B158-BE1F-07F5-79CD-068A6A50E7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96B648-8F23-4842-A130-CACEC8F01C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56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81678-1443-5CC1-0ECB-FB19878A80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X-Band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레이더와 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ANN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을 활용한 유의파고 추정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AE5D99-0B1E-6A65-1B3F-EFF9989B3D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22100627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임현종</a:t>
            </a:r>
          </a:p>
        </p:txBody>
      </p:sp>
      <p:pic>
        <p:nvPicPr>
          <p:cNvPr id="5" name="그림 4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74CCD27-0A0E-756A-E7EA-EB6154A8FE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317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Calculate Current Velocity</a:t>
            </a:r>
          </a:p>
          <a:p>
            <a:pPr lvl="1"/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분산 방정식이란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?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파동이나 유동이 확산되는 과정을 설명함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최소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제곱법이란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?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근사적으로 구하려는 해와 실제 해의 오차의 제곱의 합이 최소가 되는 해를 구하는 방법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HPF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된 레이더 데이터와 분산방정식 간에 최소 제곱법을 적용하여 조류 속도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(Current velocity)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계산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레이다를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237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Band Pass Filter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조류 속도를 포함한 분산 방정식을 만족하는 주파수 대역만 통과시켜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기본파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성분만을 추출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즉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,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비파동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요소를 제거하고 파동이 되는 요소만 추출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레이다를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291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Modulation Transfer Function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레이다로 이미지로 부터 얻은 스펙트럼과 현장 센서로부터 얻은 대응하는 스펙트럼의 차이를 최소화해줌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Shadowing Modulation</a:t>
            </a: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Tilt Modulation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레이다를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18AFA37-D763-2AF6-CEBA-9A272F4506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038" y="3333750"/>
            <a:ext cx="4457937" cy="271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86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Define SNR &amp; Peak Period &amp; Wave Direction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최종적으로 도출된 파도 스펙트럼을 다양한 방법으로 적분하여 도출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Estimate Significant Wave Height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SNR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과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Significant Wave Height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간의 선형관계를 이용하여 도출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레이다를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6CC7D57-8172-B5A7-3A10-70FCDA84B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761" y="4629107"/>
            <a:ext cx="2886478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488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ANN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이란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?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Artificial Neural Network,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인공신경망으로 머신 러닝에서 생물의 신경망으로부터 영감을 얻은 알고리즘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ANN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을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  <p:pic>
        <p:nvPicPr>
          <p:cNvPr id="8194" name="Picture 2" descr="인공 신경망 - 위키백과, 우리 모두의 백과사전">
            <a:extLst>
              <a:ext uri="{FF2B5EF4-FFF2-40B4-BE49-F238E27FC236}">
                <a16:creationId xmlns:a16="http://schemas.microsoft.com/office/drawing/2014/main" id="{3E1DEBEE-D284-AEE2-9D35-8C73DCC4A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6848" y="3333751"/>
            <a:ext cx="2278304" cy="2741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8889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Training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레이더 이미지로 부터 얻어낸 해상 파라미터와 직접 측정하여 얻은 유의 파고 정보를 이용하여 신경망 훈련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Training Data</a:t>
            </a:r>
          </a:p>
          <a:p>
            <a:pPr lvl="2"/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해상 파라미터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SNR, Noise, Signal, Peak period</a:t>
            </a:r>
          </a:p>
          <a:p>
            <a:pPr lvl="2"/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유의 파고 정보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부이형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파고계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,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초음파식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파고계</a:t>
            </a: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ANN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을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243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해상 파라미터</a:t>
            </a: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2018/11/23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19:20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~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2019/07/01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00:00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분 간격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,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3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분 길이</a:t>
            </a: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2019/07/01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00:00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~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2020/09/05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12:00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분 간격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,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3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분 길이</a:t>
            </a: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time, noise, signal, SNR, peak period, wave direction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정보 추출</a:t>
            </a: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marL="457200" lvl="1" indent="0">
              <a:buNone/>
            </a:pP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유의 파고</a:t>
            </a: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2019/01/24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12:00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~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2019/02/22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12:00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시간 간격</a:t>
            </a: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2019/09/27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11:00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~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2020/01/16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09:00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시간 간격</a:t>
            </a: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pPr lvl="1"/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2020/01/23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00:00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~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2020/09/30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23:50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10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분 간격</a:t>
            </a:r>
            <a:endParaRPr lang="en-US" altLang="ko-KR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ANN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을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228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유의파고를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왜 추정하는가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?</a:t>
            </a:r>
            <a:endParaRPr lang="ko-KR" altLang="en-US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4C84B9-8832-3198-7ACA-262FE0B04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유의파고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(Significant Wave Height)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란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?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임의의 관측기간에 관측된 전체 파고 관측치 중에서 가장 높은 값에서부터 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1/3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까지의 값을 평균한 값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  <a:endParaRPr lang="ko-KR" altLang="en-US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  <p:pic>
        <p:nvPicPr>
          <p:cNvPr id="1026" name="Picture 2" descr="NDBC - Science Education - How are ocean waves described?">
            <a:extLst>
              <a:ext uri="{FF2B5EF4-FFF2-40B4-BE49-F238E27FC236}">
                <a16:creationId xmlns:a16="http://schemas.microsoft.com/office/drawing/2014/main" id="{B671B032-306E-05E7-F306-9DC3ABA3F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759" y="3684651"/>
            <a:ext cx="6136482" cy="196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89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유의파고를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왜 추정하는가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?</a:t>
            </a:r>
            <a:endParaRPr lang="ko-KR" altLang="en-US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4C84B9-8832-3198-7ACA-262FE0B04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파도의 높이와 힘은 해양 구조물의 안정성과 내구성에 영향을 미침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</a:p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따라서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안전한 구조물 설계를 위해 유의파고를 고려해야 함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  <a:endParaRPr lang="ko-KR" altLang="en-US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49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유의파고 추정 방법의 변화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4C84B9-8832-3198-7ACA-262FE0B04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부이형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파고계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,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수압식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파고계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,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초음파식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파고계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등 각각 파고계는 유지관리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및 장비 유실 등의 리스크가 있음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</a:p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레이다형 파고계를 통해 해당 리스크를 최소화 할 수 있음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  <a:endParaRPr lang="ko-KR" altLang="en-US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68365034-071A-809A-0FCE-0A3925ADCDFD}"/>
              </a:ext>
            </a:extLst>
          </p:cNvPr>
          <p:cNvGrpSpPr/>
          <p:nvPr/>
        </p:nvGrpSpPr>
        <p:grpSpPr>
          <a:xfrm>
            <a:off x="4400550" y="3429000"/>
            <a:ext cx="3390900" cy="2583726"/>
            <a:chOff x="3048000" y="1826488"/>
            <a:chExt cx="6096000" cy="4360000"/>
          </a:xfrm>
        </p:grpSpPr>
        <p:pic>
          <p:nvPicPr>
            <p:cNvPr id="2052" name="Picture 4" descr="보고서]선박용 레이더 영상신호를 활용한 파랑분석 시스템 개발">
              <a:extLst>
                <a:ext uri="{FF2B5EF4-FFF2-40B4-BE49-F238E27FC236}">
                  <a16:creationId xmlns:a16="http://schemas.microsoft.com/office/drawing/2014/main" id="{742A82DA-D6EC-D532-208A-95777FC287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1826488"/>
              <a:ext cx="6096000" cy="43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AB1BA37-DB42-D06E-1FEA-2B5077356D14}"/>
                </a:ext>
              </a:extLst>
            </p:cNvPr>
            <p:cNvSpPr/>
            <p:nvPr/>
          </p:nvSpPr>
          <p:spPr>
            <a:xfrm>
              <a:off x="6438900" y="5410200"/>
              <a:ext cx="2524125" cy="709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4826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CA77E8D2-0618-FF0A-E355-5775D974D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시계열 레이다 이미지를 통한 유의파고 추정 프로세스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레이다를 통한 유의파고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01917CA6-3CCB-C404-2EC1-83B44AA82A6C}"/>
              </a:ext>
            </a:extLst>
          </p:cNvPr>
          <p:cNvGrpSpPr/>
          <p:nvPr/>
        </p:nvGrpSpPr>
        <p:grpSpPr>
          <a:xfrm>
            <a:off x="847725" y="2520950"/>
            <a:ext cx="10496550" cy="3841290"/>
            <a:chOff x="857250" y="1825625"/>
            <a:chExt cx="10496550" cy="3841290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63C3E818-1699-792A-DC0A-123AEB9FD181}"/>
                </a:ext>
              </a:extLst>
            </p:cNvPr>
            <p:cNvGrpSpPr/>
            <p:nvPr/>
          </p:nvGrpSpPr>
          <p:grpSpPr>
            <a:xfrm>
              <a:off x="857250" y="1825625"/>
              <a:ext cx="10496550" cy="3841290"/>
              <a:chOff x="666750" y="2047875"/>
              <a:chExt cx="10496550" cy="384129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92A2C912-FCA0-8BD8-D350-5E73291E7984}"/>
                  </a:ext>
                </a:extLst>
              </p:cNvPr>
              <p:cNvSpPr/>
              <p:nvPr/>
            </p:nvSpPr>
            <p:spPr>
              <a:xfrm>
                <a:off x="666750" y="2047875"/>
                <a:ext cx="2152650" cy="80010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Polar Coordinate </a:t>
                </a:r>
              </a:p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Radar Image</a:t>
                </a:r>
                <a:endParaRPr lang="ko-KR" altLang="en-US" dirty="0">
                  <a:latin typeface="Noto Sans KR Light" panose="020B0200000000000000" pitchFamily="50" charset="-127"/>
                  <a:ea typeface="Noto Sans KR Light" panose="020B0200000000000000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573BA167-6270-E42C-D477-D210E229A9D2}"/>
                  </a:ext>
                </a:extLst>
              </p:cNvPr>
              <p:cNvSpPr/>
              <p:nvPr/>
            </p:nvSpPr>
            <p:spPr>
              <a:xfrm>
                <a:off x="3448050" y="2047875"/>
                <a:ext cx="2152650" cy="80010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Cartesian </a:t>
                </a:r>
              </a:p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Radar Image</a:t>
                </a:r>
                <a:endParaRPr lang="ko-KR" altLang="en-US" dirty="0">
                  <a:latin typeface="Noto Sans KR Light" panose="020B0200000000000000" pitchFamily="50" charset="-127"/>
                  <a:ea typeface="Noto Sans KR Light" panose="020B0200000000000000" pitchFamily="50" charset="-127"/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477A3AF7-DB41-84BD-4231-DDCA2ABE5666}"/>
                  </a:ext>
                </a:extLst>
              </p:cNvPr>
              <p:cNvSpPr/>
              <p:nvPr/>
            </p:nvSpPr>
            <p:spPr>
              <a:xfrm>
                <a:off x="6229350" y="2047875"/>
                <a:ext cx="2152650" cy="80010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3D FFT</a:t>
                </a:r>
                <a:endParaRPr lang="ko-KR" altLang="en-US" dirty="0">
                  <a:latin typeface="Noto Sans KR Light" panose="020B0200000000000000" pitchFamily="50" charset="-127"/>
                  <a:ea typeface="Noto Sans KR Light" panose="020B0200000000000000" pitchFamily="50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963E305-0C1C-DF0F-C054-F6EC2053FF03}"/>
                  </a:ext>
                </a:extLst>
              </p:cNvPr>
              <p:cNvSpPr/>
              <p:nvPr/>
            </p:nvSpPr>
            <p:spPr>
              <a:xfrm>
                <a:off x="9010650" y="2047875"/>
                <a:ext cx="2152650" cy="80010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High Pass Filter</a:t>
                </a:r>
                <a:endParaRPr lang="ko-KR" altLang="en-US" dirty="0">
                  <a:latin typeface="Noto Sans KR Light" panose="020B0200000000000000" pitchFamily="50" charset="-127"/>
                  <a:ea typeface="Noto Sans KR Light" panose="020B0200000000000000" pitchFamily="50" charset="-127"/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3F679C0-F4FF-935C-25D5-06F7D1D76289}"/>
                  </a:ext>
                </a:extLst>
              </p:cNvPr>
              <p:cNvSpPr/>
              <p:nvPr/>
            </p:nvSpPr>
            <p:spPr>
              <a:xfrm>
                <a:off x="9010650" y="3601244"/>
                <a:ext cx="2152650" cy="80010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Calculate Current Velocity</a:t>
                </a:r>
                <a:endParaRPr lang="ko-KR" altLang="en-US" dirty="0">
                  <a:latin typeface="Noto Sans KR Light" panose="020B0200000000000000" pitchFamily="50" charset="-127"/>
                  <a:ea typeface="Noto Sans KR Light" panose="020B0200000000000000" pitchFamily="50" charset="-127"/>
                </a:endParaRP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9F1F76DC-C49B-6F0C-3ECC-2E518A70577A}"/>
                  </a:ext>
                </a:extLst>
              </p:cNvPr>
              <p:cNvSpPr/>
              <p:nvPr/>
            </p:nvSpPr>
            <p:spPr>
              <a:xfrm>
                <a:off x="6229350" y="3601244"/>
                <a:ext cx="2152650" cy="80010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Band Pass Filter</a:t>
                </a:r>
                <a:endParaRPr lang="ko-KR" altLang="en-US" dirty="0">
                  <a:latin typeface="Noto Sans KR Light" panose="020B0200000000000000" pitchFamily="50" charset="-127"/>
                  <a:ea typeface="Noto Sans KR Light" panose="020B0200000000000000" pitchFamily="50" charset="-127"/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8A017A88-A441-B2E7-AFB3-1BFAB5084F84}"/>
                  </a:ext>
                </a:extLst>
              </p:cNvPr>
              <p:cNvSpPr/>
              <p:nvPr/>
            </p:nvSpPr>
            <p:spPr>
              <a:xfrm>
                <a:off x="3448050" y="3601244"/>
                <a:ext cx="2152650" cy="80010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Modulation Transfer Function</a:t>
                </a:r>
                <a:endParaRPr lang="ko-KR" altLang="en-US" dirty="0">
                  <a:latin typeface="Noto Sans KR Light" panose="020B0200000000000000" pitchFamily="50" charset="-127"/>
                  <a:ea typeface="Noto Sans KR Light" panose="020B0200000000000000" pitchFamily="50" charset="-127"/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94CF1122-FEEB-DB5C-9309-1810A5E624E8}"/>
                  </a:ext>
                </a:extLst>
              </p:cNvPr>
              <p:cNvSpPr/>
              <p:nvPr/>
            </p:nvSpPr>
            <p:spPr>
              <a:xfrm>
                <a:off x="666750" y="3601244"/>
                <a:ext cx="2152650" cy="80010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SNR</a:t>
                </a:r>
              </a:p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Peak Period</a:t>
                </a:r>
              </a:p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Wave Direction</a:t>
                </a:r>
                <a:endParaRPr lang="ko-KR" altLang="en-US" dirty="0">
                  <a:latin typeface="Noto Sans KR Light" panose="020B0200000000000000" pitchFamily="50" charset="-127"/>
                  <a:ea typeface="Noto Sans KR Light" panose="020B0200000000000000" pitchFamily="50" charset="-127"/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CE6192FB-3EDD-6130-CF67-F9F580EA3608}"/>
                  </a:ext>
                </a:extLst>
              </p:cNvPr>
              <p:cNvSpPr/>
              <p:nvPr/>
            </p:nvSpPr>
            <p:spPr>
              <a:xfrm>
                <a:off x="666750" y="5089065"/>
                <a:ext cx="2152650" cy="80010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Significant</a:t>
                </a:r>
                <a:r>
                  <a:rPr lang="ko-KR" altLang="en-US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 </a:t>
                </a:r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Wave</a:t>
                </a:r>
                <a:r>
                  <a:rPr lang="ko-KR" altLang="en-US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 </a:t>
                </a:r>
                <a:r>
                  <a:rPr lang="en-US" altLang="ko-KR" dirty="0">
                    <a:latin typeface="Noto Sans KR Light" panose="020B0200000000000000" pitchFamily="50" charset="-127"/>
                    <a:ea typeface="Noto Sans KR Light" panose="020B0200000000000000" pitchFamily="50" charset="-127"/>
                  </a:rPr>
                  <a:t>Height</a:t>
                </a:r>
              </a:p>
            </p:txBody>
          </p:sp>
        </p:grpSp>
        <p:sp>
          <p:nvSpPr>
            <p:cNvPr id="19" name="화살표: 오른쪽 18">
              <a:extLst>
                <a:ext uri="{FF2B5EF4-FFF2-40B4-BE49-F238E27FC236}">
                  <a16:creationId xmlns:a16="http://schemas.microsoft.com/office/drawing/2014/main" id="{1BE3B4C7-F6C7-CE29-7188-410DCC025885}"/>
                </a:ext>
              </a:extLst>
            </p:cNvPr>
            <p:cNvSpPr/>
            <p:nvPr/>
          </p:nvSpPr>
          <p:spPr>
            <a:xfrm>
              <a:off x="3143250" y="2105025"/>
              <a:ext cx="361950" cy="257175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oto Sans KR Light" panose="020B0200000000000000" pitchFamily="50" charset="-127"/>
                <a:ea typeface="Noto Sans KR Light" panose="020B0200000000000000" pitchFamily="50" charset="-127"/>
              </a:endParaRPr>
            </a:p>
          </p:txBody>
        </p:sp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0AD61A79-A0A8-A528-C18D-729E1CEC835C}"/>
                </a:ext>
              </a:extLst>
            </p:cNvPr>
            <p:cNvSpPr/>
            <p:nvPr/>
          </p:nvSpPr>
          <p:spPr>
            <a:xfrm>
              <a:off x="5924550" y="2097087"/>
              <a:ext cx="361950" cy="257175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oto Sans KR Light" panose="020B0200000000000000" pitchFamily="50" charset="-127"/>
                <a:ea typeface="Noto Sans KR Light" panose="020B0200000000000000" pitchFamily="50" charset="-127"/>
              </a:endParaRPr>
            </a:p>
          </p:txBody>
        </p: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4951EBA5-1E7B-01C6-6147-FA52CD520FE7}"/>
                </a:ext>
              </a:extLst>
            </p:cNvPr>
            <p:cNvSpPr/>
            <p:nvPr/>
          </p:nvSpPr>
          <p:spPr>
            <a:xfrm>
              <a:off x="8705850" y="2105025"/>
              <a:ext cx="361950" cy="257175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oto Sans KR Light" panose="020B0200000000000000" pitchFamily="50" charset="-127"/>
                <a:ea typeface="Noto Sans KR Light" panose="020B0200000000000000" pitchFamily="50" charset="-127"/>
              </a:endParaRPr>
            </a:p>
          </p:txBody>
        </p:sp>
        <p:sp>
          <p:nvSpPr>
            <p:cNvPr id="23" name="화살표: 오른쪽 22">
              <a:extLst>
                <a:ext uri="{FF2B5EF4-FFF2-40B4-BE49-F238E27FC236}">
                  <a16:creationId xmlns:a16="http://schemas.microsoft.com/office/drawing/2014/main" id="{00204A5D-DDF8-E286-C88E-E7872C374446}"/>
                </a:ext>
              </a:extLst>
            </p:cNvPr>
            <p:cNvSpPr/>
            <p:nvPr/>
          </p:nvSpPr>
          <p:spPr>
            <a:xfrm rot="5400000">
              <a:off x="10096499" y="2876614"/>
              <a:ext cx="361950" cy="257175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oto Sans KR Light" panose="020B0200000000000000" pitchFamily="50" charset="-127"/>
                <a:ea typeface="Noto Sans KR Light" panose="020B0200000000000000" pitchFamily="50" charset="-127"/>
              </a:endParaRPr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CEED71E2-2A3B-FD15-3B69-79C736FECC52}"/>
                </a:ext>
              </a:extLst>
            </p:cNvPr>
            <p:cNvSpPr/>
            <p:nvPr/>
          </p:nvSpPr>
          <p:spPr>
            <a:xfrm rot="10800000">
              <a:off x="8705850" y="3650456"/>
              <a:ext cx="361950" cy="257175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oto Sans KR Light" panose="020B0200000000000000" pitchFamily="50" charset="-127"/>
                <a:ea typeface="Noto Sans KR Light" panose="020B0200000000000000" pitchFamily="50" charset="-127"/>
              </a:endParaRPr>
            </a:p>
          </p:txBody>
        </p:sp>
        <p:sp>
          <p:nvSpPr>
            <p:cNvPr id="25" name="화살표: 오른쪽 24">
              <a:extLst>
                <a:ext uri="{FF2B5EF4-FFF2-40B4-BE49-F238E27FC236}">
                  <a16:creationId xmlns:a16="http://schemas.microsoft.com/office/drawing/2014/main" id="{CA59A6B3-DE1A-8110-38E4-C62CAD64A22A}"/>
                </a:ext>
              </a:extLst>
            </p:cNvPr>
            <p:cNvSpPr/>
            <p:nvPr/>
          </p:nvSpPr>
          <p:spPr>
            <a:xfrm rot="10800000">
              <a:off x="5924550" y="3650456"/>
              <a:ext cx="361950" cy="257175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oto Sans KR Light" panose="020B0200000000000000" pitchFamily="50" charset="-127"/>
                <a:ea typeface="Noto Sans KR Light" panose="020B0200000000000000" pitchFamily="50" charset="-127"/>
              </a:endParaRPr>
            </a:p>
          </p:txBody>
        </p:sp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3299710C-6056-C387-416C-7E860E6C0FC0}"/>
                </a:ext>
              </a:extLst>
            </p:cNvPr>
            <p:cNvSpPr/>
            <p:nvPr/>
          </p:nvSpPr>
          <p:spPr>
            <a:xfrm rot="10800000">
              <a:off x="3143250" y="3650455"/>
              <a:ext cx="361950" cy="257175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oto Sans KR Light" panose="020B0200000000000000" pitchFamily="50" charset="-127"/>
                <a:ea typeface="Noto Sans KR Light" panose="020B0200000000000000" pitchFamily="50" charset="-127"/>
              </a:endParaRPr>
            </a:p>
          </p:txBody>
        </p:sp>
        <p:sp>
          <p:nvSpPr>
            <p:cNvPr id="30" name="화살표: 오른쪽 29">
              <a:extLst>
                <a:ext uri="{FF2B5EF4-FFF2-40B4-BE49-F238E27FC236}">
                  <a16:creationId xmlns:a16="http://schemas.microsoft.com/office/drawing/2014/main" id="{DDF9F02B-DCD5-89B9-9B9D-2689A4F84A2A}"/>
                </a:ext>
              </a:extLst>
            </p:cNvPr>
            <p:cNvSpPr/>
            <p:nvPr/>
          </p:nvSpPr>
          <p:spPr>
            <a:xfrm rot="5400000">
              <a:off x="1752599" y="4394367"/>
              <a:ext cx="361950" cy="257175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oto Sans KR Light" panose="020B0200000000000000" pitchFamily="50" charset="-127"/>
                <a:ea typeface="Noto Sans KR Light" panose="020B02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709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Polar Coordinate Radar Image</a:t>
            </a:r>
            <a:endParaRPr lang="ko-KR" altLang="en-US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레이다를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245E2B90-76F3-8309-03C3-2CF136CAF2FC}"/>
              </a:ext>
            </a:extLst>
          </p:cNvPr>
          <p:cNvGrpSpPr/>
          <p:nvPr/>
        </p:nvGrpSpPr>
        <p:grpSpPr>
          <a:xfrm>
            <a:off x="2180787" y="2597787"/>
            <a:ext cx="7830426" cy="3502976"/>
            <a:chOff x="1780299" y="2635887"/>
            <a:chExt cx="7830426" cy="3502976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1586C2D2-DFC6-BDCF-FA6A-89C04815E161}"/>
                </a:ext>
              </a:extLst>
            </p:cNvPr>
            <p:cNvGrpSpPr/>
            <p:nvPr/>
          </p:nvGrpSpPr>
          <p:grpSpPr>
            <a:xfrm>
              <a:off x="1780299" y="2635887"/>
              <a:ext cx="7830426" cy="3502976"/>
              <a:chOff x="2252334" y="2635887"/>
              <a:chExt cx="7830426" cy="3502976"/>
            </a:xfrm>
          </p:grpSpPr>
          <p:pic>
            <p:nvPicPr>
              <p:cNvPr id="10" name="그림 9" descr="지도, 스크린샷, 지구, 공중의이(가) 표시된 사진&#10;&#10;자동 생성된 설명">
                <a:extLst>
                  <a:ext uri="{FF2B5EF4-FFF2-40B4-BE49-F238E27FC236}">
                    <a16:creationId xmlns:a16="http://schemas.microsoft.com/office/drawing/2014/main" id="{0E2034ED-8737-9394-777E-042B971192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266" r="22266"/>
              <a:stretch/>
            </p:blipFill>
            <p:spPr>
              <a:xfrm>
                <a:off x="2252334" y="2635887"/>
                <a:ext cx="3960766" cy="3502976"/>
              </a:xfrm>
              <a:prstGeom prst="rect">
                <a:avLst/>
              </a:prstGeom>
            </p:spPr>
          </p:pic>
          <p:pic>
            <p:nvPicPr>
              <p:cNvPr id="16" name="그림 15" descr="원, 스크린샷, 다채로움, 도표이(가) 표시된 사진&#10;&#10;자동 생성된 설명">
                <a:extLst>
                  <a:ext uri="{FF2B5EF4-FFF2-40B4-BE49-F238E27FC236}">
                    <a16:creationId xmlns:a16="http://schemas.microsoft.com/office/drawing/2014/main" id="{710EE219-F3C0-BCD8-620A-BB6D89FAF00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7149"/>
              <a:stretch/>
            </p:blipFill>
            <p:spPr>
              <a:xfrm>
                <a:off x="6213101" y="2635887"/>
                <a:ext cx="3869659" cy="3502976"/>
              </a:xfrm>
              <a:prstGeom prst="rect">
                <a:avLst/>
              </a:prstGeom>
            </p:spPr>
          </p:pic>
        </p:grpSp>
        <p:pic>
          <p:nvPicPr>
            <p:cNvPr id="21" name="그림 20" descr="원, 스크린샷, 다채로움, 텍스트이(가) 표시된 사진&#10;&#10;자동 생성된 설명">
              <a:extLst>
                <a:ext uri="{FF2B5EF4-FFF2-40B4-BE49-F238E27FC236}">
                  <a16:creationId xmlns:a16="http://schemas.microsoft.com/office/drawing/2014/main" id="{92A4DFF8-8B54-E965-AB7C-4097C8CDEA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8750" b="90000" l="10000" r="90000">
                          <a14:foregroundMark x1="51063" y1="8750" x2="51063" y2="875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7315">
              <a:off x="1876425" y="3086100"/>
              <a:ext cx="3276600" cy="2457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1709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Cartesian Radar Image</a:t>
            </a:r>
            <a:endParaRPr lang="ko-KR" altLang="en-US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레이다를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9678D7CA-1A38-E36D-3EE2-652C04F576A9}"/>
              </a:ext>
            </a:extLst>
          </p:cNvPr>
          <p:cNvGrpSpPr/>
          <p:nvPr/>
        </p:nvGrpSpPr>
        <p:grpSpPr>
          <a:xfrm>
            <a:off x="3182746" y="2597786"/>
            <a:ext cx="5826509" cy="3502977"/>
            <a:chOff x="2747424" y="2597786"/>
            <a:chExt cx="5826509" cy="3502977"/>
          </a:xfrm>
        </p:grpSpPr>
        <p:pic>
          <p:nvPicPr>
            <p:cNvPr id="16" name="그림 15" descr="원, 스크린샷, 다채로움, 도표이(가) 표시된 사진&#10;&#10;자동 생성된 설명">
              <a:extLst>
                <a:ext uri="{FF2B5EF4-FFF2-40B4-BE49-F238E27FC236}">
                  <a16:creationId xmlns:a16="http://schemas.microsoft.com/office/drawing/2014/main" id="{710EE219-F3C0-BCD8-620A-BB6D89FAF0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55"/>
            <a:stretch/>
          </p:blipFill>
          <p:spPr>
            <a:xfrm>
              <a:off x="2747424" y="2597787"/>
              <a:ext cx="3911428" cy="3502976"/>
            </a:xfrm>
            <a:prstGeom prst="rect">
              <a:avLst/>
            </a:prstGeom>
          </p:spPr>
        </p:pic>
        <p:pic>
          <p:nvPicPr>
            <p:cNvPr id="5" name="그림 4" descr="패턴, 스크린샷, 다채로움, 직사각형이(가) 표시된 사진&#10;&#10;자동 생성된 설명">
              <a:extLst>
                <a:ext uri="{FF2B5EF4-FFF2-40B4-BE49-F238E27FC236}">
                  <a16:creationId xmlns:a16="http://schemas.microsoft.com/office/drawing/2014/main" id="{3C2E11D8-B2D4-D638-340B-8FA484160E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6" t="7917" r="9553" b="11042"/>
            <a:stretch/>
          </p:blipFill>
          <p:spPr>
            <a:xfrm>
              <a:off x="6658852" y="2597786"/>
              <a:ext cx="1915081" cy="35029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2135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3D FFT(Fast Fourier Transform)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시공간 정의역으로 생성된 신호를 주파수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,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파수 정의역으로 변환시켜 신호를 분석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  <a:endParaRPr lang="ko-KR" altLang="en-US" dirty="0">
              <a:latin typeface="Noto Sans KR Light" panose="020B0200000000000000" pitchFamily="50" charset="-127"/>
              <a:ea typeface="Noto Sans KR Light" panose="020B0200000000000000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레이다를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7B1C3F00-2045-D1F5-07E5-B9CB8BD53891}"/>
              </a:ext>
            </a:extLst>
          </p:cNvPr>
          <p:cNvGrpSpPr/>
          <p:nvPr/>
        </p:nvGrpSpPr>
        <p:grpSpPr>
          <a:xfrm>
            <a:off x="2475088" y="3241333"/>
            <a:ext cx="7241824" cy="2721317"/>
            <a:chOff x="1504950" y="3288958"/>
            <a:chExt cx="7241824" cy="2721317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DCA89586-FA30-FC91-0200-4067BC9051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4950" y="3619500"/>
              <a:ext cx="4476750" cy="2057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A98F837-604F-C83B-B761-937C2869A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10302" y="3288958"/>
              <a:ext cx="2536472" cy="27213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7706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0E7FE73F-3E89-CD69-CCA1-B78ED99C2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High Pass Filter</a:t>
            </a:r>
            <a:b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</a:b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레이더 신호가 가지는 주파수 대역 중 너무 낮은 주파수 대역은 비정상적 혹은 </a:t>
            </a:r>
            <a:r>
              <a:rPr lang="ko-KR" altLang="en-US" dirty="0" err="1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비균질적</a:t>
            </a:r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 추세를 나타내기에 이를 제거함</a:t>
            </a:r>
            <a:r>
              <a:rPr lang="en-US" altLang="ko-KR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.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958E266-EAB7-7670-08E5-DC770707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레이다를 통한 유의 파고 추정</a:t>
            </a:r>
          </a:p>
        </p:txBody>
      </p:sp>
      <p:pic>
        <p:nvPicPr>
          <p:cNvPr id="4" name="그림 3" descr="텍스트, 스크린샷, 폰트, 화이트이(가) 표시된 사진&#10;&#10;자동 생성된 설명">
            <a:extLst>
              <a:ext uri="{FF2B5EF4-FFF2-40B4-BE49-F238E27FC236}">
                <a16:creationId xmlns:a16="http://schemas.microsoft.com/office/drawing/2014/main" id="{1831FBC5-FDF2-2ECD-B9A1-8F736310D0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8" t="65859" r="17196" b="28619"/>
          <a:stretch/>
        </p:blipFill>
        <p:spPr>
          <a:xfrm>
            <a:off x="10020299" y="6471317"/>
            <a:ext cx="2070101" cy="2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444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825</TotalTime>
  <Words>617</Words>
  <Application>Microsoft Macintosh PowerPoint</Application>
  <PresentationFormat>와이드스크린</PresentationFormat>
  <Paragraphs>84</Paragraphs>
  <Slides>16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Noto Sans KR Light</vt:lpstr>
      <vt:lpstr>맑은 고딕</vt:lpstr>
      <vt:lpstr>Arial</vt:lpstr>
      <vt:lpstr>Office 테마</vt:lpstr>
      <vt:lpstr>X-Band 레이더와  ANN을 활용한 유의파고 추정</vt:lpstr>
      <vt:lpstr>유의파고를 왜 추정하는가?</vt:lpstr>
      <vt:lpstr>유의파고를 왜 추정하는가?</vt:lpstr>
      <vt:lpstr>유의파고 추정 방법의 변화</vt:lpstr>
      <vt:lpstr>레이다를 통한 유의파고 추정</vt:lpstr>
      <vt:lpstr>레이다를 통한 유의 파고 추정</vt:lpstr>
      <vt:lpstr>레이다를 통한 유의 파고 추정</vt:lpstr>
      <vt:lpstr>레이다를 통한 유의 파고 추정</vt:lpstr>
      <vt:lpstr>레이다를 통한 유의 파고 추정</vt:lpstr>
      <vt:lpstr>레이다를 통한 유의 파고 추정</vt:lpstr>
      <vt:lpstr>레이다를 통한 유의 파고 추정</vt:lpstr>
      <vt:lpstr>레이다를 통한 유의 파고 추정</vt:lpstr>
      <vt:lpstr>레이다를 통한 유의 파고 추정</vt:lpstr>
      <vt:lpstr>ANN을 통한 유의 파고 추정</vt:lpstr>
      <vt:lpstr>ANN을 통한 유의 파고 추정</vt:lpstr>
      <vt:lpstr>ANN을 통한 유의 파고 추정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임현종/22100627</dc:creator>
  <cp:lastModifiedBy>임현종/22100627</cp:lastModifiedBy>
  <cp:revision>11</cp:revision>
  <dcterms:created xsi:type="dcterms:W3CDTF">2024-03-18T11:10:08Z</dcterms:created>
  <dcterms:modified xsi:type="dcterms:W3CDTF">2024-03-25T15:54:10Z</dcterms:modified>
</cp:coreProperties>
</file>

<file path=docProps/thumbnail.jpeg>
</file>